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18"/>
  </p:notesMasterIdLst>
  <p:handoutMasterIdLst>
    <p:handoutMasterId r:id="rId19"/>
  </p:handoutMasterIdLst>
  <p:sldIdLst>
    <p:sldId id="446" r:id="rId5"/>
    <p:sldId id="447" r:id="rId6"/>
    <p:sldId id="453" r:id="rId7"/>
    <p:sldId id="449" r:id="rId8"/>
    <p:sldId id="456" r:id="rId9"/>
    <p:sldId id="457" r:id="rId10"/>
    <p:sldId id="454" r:id="rId11"/>
    <p:sldId id="458" r:id="rId12"/>
    <p:sldId id="459" r:id="rId13"/>
    <p:sldId id="433" r:id="rId14"/>
    <p:sldId id="460" r:id="rId15"/>
    <p:sldId id="434" r:id="rId16"/>
    <p:sldId id="426" r:id="rId17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852" y="14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F482B-401E-499A-B32F-C2344EC42235}" type="datetime1">
              <a:rPr lang="uk-UA" smtClean="0"/>
              <a:t>14.03.2023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582BF9-8C1D-42C6-B5FC-E9C6A3B79FFF}" type="datetime1">
              <a:rPr lang="uk-UA" noProof="0" smtClean="0"/>
              <a:t>14.03.2023</a:t>
            </a:fld>
            <a:endParaRPr lang="uk-UA" noProof="0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uk-UA" noProof="0" smtClean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460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368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12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754397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13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62076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506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4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23908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5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66315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6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3486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88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8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098048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uk-UA" noProof="0" smtClean="0"/>
              <a:t>9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66177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зображення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ітра розваг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uk-UA" noProof="0"/>
              <a:t>Клацніть, щоб змінити заголовок</a:t>
            </a:r>
          </a:p>
        </p:txBody>
      </p:sp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8" name="Місце для зображення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9" name="Місце для зображення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0" name="Місце для зображення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1" name="Місце для зображення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2" name="Місце для зображення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3" name="Місце для зображення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4" name="Місце для зображення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Імерсивна палітра розва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-UA" noProof="0"/>
              <a:t>Клацніть, щоб змінити текст</a:t>
            </a:r>
          </a:p>
        </p:txBody>
      </p:sp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зображення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uk" dirty="0"/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"/>
              <a:t>Клацніть, щоб змінити текст</a:t>
            </a:r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uk"/>
              <a:t>Клацніть, щоб перейти до тексту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ія щодо балансу палітри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uk-UA" noProof="0"/>
              <a:t>Клацніть, щоб змінити заголовок</a:t>
            </a:r>
          </a:p>
        </p:txBody>
      </p:sp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18" name="Місце для зображення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19" name="Місце для зображення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0" name="Місце для зображення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1" name="Місце для зображення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2" name="Місце для зображення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3" name="Місце для зображення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24" name="Місце для зображення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лансуюча дія імерсивної палітри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-UA" noProof="0"/>
              <a:t>Клацніть, щоб змінити текст</a:t>
            </a:r>
          </a:p>
        </p:txBody>
      </p:sp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казі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4" name="Місце для тексту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-UA" noProof="0"/>
              <a:t>Клацніть, щоб змінити текст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жерело палітри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uk-UA" noProof="0"/>
              <a:t>Клацніть, щоб змінити заголовок</a:t>
            </a:r>
          </a:p>
        </p:txBody>
      </p:sp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8" name="Місце для зображення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9" name="Місце для зображення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0" name="Місце для зображення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1" name="Місце для зображення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2" name="Місце для зображення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3" name="Місце для зображення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4" name="Місце для зображення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жерело імерсивної палітр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-UA" noProof="0"/>
              <a:t>Клацніть, щоб змінити текст</a:t>
            </a:r>
          </a:p>
        </p:txBody>
      </p:sp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ІРКА ШОУ ПАЛІТРИ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uk-UA" noProof="0"/>
              <a:t>Клацніть, щоб змінити заголовок</a:t>
            </a:r>
          </a:p>
        </p:txBody>
      </p:sp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8" name="Місце для зображення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19" name="Місце для зображення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0" name="Місце для зображення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1" name="Місце для зображення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2" name="Місце для зображення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3" name="Місце для зображення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  <p:sp>
        <p:nvSpPr>
          <p:cNvPr id="24" name="Місце для зображення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Імерсивна палітра, зірка шо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uk-UA" noProof="0"/>
              <a:t>Клацніть, щоб змінити текст</a:t>
            </a:r>
          </a:p>
        </p:txBody>
      </p:sp>
      <p:sp>
        <p:nvSpPr>
          <p:cNvPr id="7" name="Місце для зображення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72838A-4A5C-4D93-989A-7279F1A4234C}" type="datetime1">
              <a:rPr lang="uk-UA" noProof="0" smtClean="0"/>
              <a:t>14.03.2023</a:t>
            </a:fld>
            <a:endParaRPr lang="uk-UA" noProof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uk-UA" noProof="0" smtClean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A047C15-4811-4852-89F5-B29ADDF8F152}" type="datetime1">
              <a:rPr lang="uk-UA" noProof="0" smtClean="0"/>
              <a:t>14.03.2023</a:t>
            </a:fld>
            <a:endParaRPr lang="uk-UA" noProof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uk-UA" noProof="0" smtClean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C3CDAE-FCEA-42FB-BE92-D5F58E093EBC}" type="datetime1">
              <a:rPr lang="uk-UA" noProof="0" smtClean="0"/>
              <a:t>14.03.2023</a:t>
            </a:fld>
            <a:endParaRPr lang="uk-UA" noProof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uk-UA" noProof="0" smtClean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9622701-886F-4E6E-BCC0-DA8DD9A7C2FE}" type="datetime1">
              <a:rPr lang="uk-UA" noProof="0" smtClean="0"/>
              <a:t>14.03.2023</a:t>
            </a:fld>
            <a:endParaRPr lang="uk-UA" noProof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uk-UA" noProof="0" smtClean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Абстрактне зображення кривих ліній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653248"/>
            <a:ext cx="10706470" cy="5419078"/>
          </a:xfrm>
        </p:spPr>
        <p:txBody>
          <a:bodyPr rtlCol="0" anchor="t" anchorCtr="0">
            <a:normAutofit/>
          </a:bodyPr>
          <a:lstStyle/>
          <a:p>
            <a:pPr algn="ctr" rtl="0"/>
            <a:br>
              <a:rPr lang="uk-UA" sz="5400" b="1" i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5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Спілкування як провідна діяльність учнів підліткового віку та її врахування в організації освітнього процесу</a:t>
            </a:r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475" y="1873300"/>
            <a:ext cx="6143346" cy="4460477"/>
          </a:xfrm>
        </p:spPr>
        <p:txBody>
          <a:bodyPr rtlCol="0"/>
          <a:lstStyle/>
          <a:p>
            <a:r>
              <a:rPr lang="uk-UA" sz="2400" dirty="0">
                <a:latin typeface="Segoe UI" panose="020B0502040204020203" pitchFamily="34" charset="0"/>
              </a:rPr>
              <a:t>При організації навчального процесу в середніх класах важливо пам'ятати: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dirty="0">
                <a:latin typeface="Segoe UI" panose="020B0502040204020203" pitchFamily="34" charset="0"/>
              </a:rPr>
              <a:t>домашні завдання можна давати у групах із 2-3 осіб, що дозволяє враховувати та використовувати дану провідну потребу;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dirty="0">
                <a:latin typeface="Segoe UI" panose="020B0502040204020203" pitchFamily="34" charset="0"/>
              </a:rPr>
              <a:t>краще використовувати групові форми роботи на </a:t>
            </a:r>
            <a:r>
              <a:rPr lang="uk-UA" sz="2400" dirty="0" err="1">
                <a:latin typeface="Segoe UI" panose="020B0502040204020203" pitchFamily="34" charset="0"/>
              </a:rPr>
              <a:t>уроці</a:t>
            </a:r>
            <a:r>
              <a:rPr lang="uk-UA" sz="2400" dirty="0">
                <a:latin typeface="Segoe UI" panose="020B0502040204020203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dirty="0">
                <a:latin typeface="Segoe UI" panose="020B0502040204020203" pitchFamily="34" charset="0"/>
              </a:rPr>
              <a:t>давати можливість підліткам визначати види діяльності та підходи у їх реалізації.</a:t>
            </a:r>
            <a:endParaRPr lang="uk-UA" sz="2400" dirty="0"/>
          </a:p>
        </p:txBody>
      </p:sp>
      <p:pic>
        <p:nvPicPr>
          <p:cNvPr id="7" name="Місце для зображення 6" descr="Зображення спіральних сходів">
            <a:extLst>
              <a:ext uri="{FF2B5EF4-FFF2-40B4-BE49-F238E27FC236}">
                <a16:creationId xmlns:a16="http://schemas.microsoft.com/office/drawing/2014/main" id="{4176E307-8C2F-4787-9905-7583953A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>
          <a:xfrm>
            <a:off x="6997700" y="914400"/>
            <a:ext cx="4333875" cy="50927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CA842-80B3-425C-A19C-A650EB955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31" y="524222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454" y="985534"/>
            <a:ext cx="6480698" cy="4133800"/>
          </a:xfrm>
        </p:spPr>
        <p:txBody>
          <a:bodyPr rtlCol="0"/>
          <a:lstStyle/>
          <a:p>
            <a:r>
              <a:rPr lang="uk-UA" sz="2400" b="1" dirty="0">
                <a:latin typeface="Segoe UI" panose="020B0502040204020203" pitchFamily="34" charset="0"/>
              </a:rPr>
              <a:t>При організації навчального процесу в середніх класах важливо пам'ятати: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dirty="0">
                <a:latin typeface="Segoe UI" panose="020B0502040204020203" pitchFamily="34" charset="0"/>
              </a:rPr>
              <a:t>завдання дорослого зрозуміти, що з дитиною відбувається насправді. Зробити це можна, звернувши увагу на свої переживання та почуття.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dirty="0">
                <a:latin typeface="Segoe UI" panose="020B0502040204020203" pitchFamily="34" charset="0"/>
              </a:rPr>
              <a:t>якщо дитина бореться за увагу, то дорослий, як правило, відчуває роздратування; якщо дитина протистоїть дорослому, то останнього переповняє гнів; якщо це помста дитини, то дорослий відчуває образу; якщо ж дитина переживає неблагополуччя, дорослого охоплюють безнадійність і розпач.</a:t>
            </a:r>
            <a:endParaRPr lang="uk-UA" sz="2400" dirty="0"/>
          </a:p>
        </p:txBody>
      </p:sp>
      <p:pic>
        <p:nvPicPr>
          <p:cNvPr id="7" name="Місце для зображення 6" descr="Зображення спіральних сходів">
            <a:extLst>
              <a:ext uri="{FF2B5EF4-FFF2-40B4-BE49-F238E27FC236}">
                <a16:creationId xmlns:a16="http://schemas.microsoft.com/office/drawing/2014/main" id="{4176E307-8C2F-4787-9905-7583953AA8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/>
        </p:blipFill>
        <p:spPr>
          <a:xfrm>
            <a:off x="6997700" y="914400"/>
            <a:ext cx="4333875" cy="50927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CA842-80B3-425C-A19C-A650EB955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31" y="524222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E154013F-D2A9-4715-ACE2-3720EA35B8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841" y="807869"/>
            <a:ext cx="3754100" cy="4092605"/>
          </a:xfrm>
        </p:spPr>
        <p:txBody>
          <a:bodyPr rtlCol="0"/>
          <a:lstStyle/>
          <a:p>
            <a:r>
              <a:rPr lang="uk-UA" sz="2800" dirty="0">
                <a:latin typeface="Segoe UI" panose="020B0502040204020203" pitchFamily="34" charset="0"/>
              </a:rPr>
              <a:t>Найважливіша психологічна порада: не реагуйте у звичний спосіб і не створюйте тим самим порочне коло. На практиці це здійснити досить складно, тому що наші емоції включаються автоматично.</a:t>
            </a:r>
            <a:endParaRPr lang="uk-UA" sz="2800" dirty="0"/>
          </a:p>
        </p:txBody>
      </p:sp>
      <p:pic>
        <p:nvPicPr>
          <p:cNvPr id="10" name="Місце для зображення 5" descr="Біла квітка на чорному фоні крупним планом">
            <a:extLst>
              <a:ext uri="{FF2B5EF4-FFF2-40B4-BE49-F238E27FC236}">
                <a16:creationId xmlns:a16="http://schemas.microsoft.com/office/drawing/2014/main" id="{025F302E-F817-4901-88E0-088AAEB6D5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 b="17178"/>
          <a:stretch/>
        </p:blipFill>
        <p:spPr>
          <a:xfrm>
            <a:off x="4708525" y="960438"/>
            <a:ext cx="6575425" cy="507523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470BB4-9491-4D4F-B9F7-D403567DA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41" y="251014"/>
            <a:ext cx="11181033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0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474" y="2854171"/>
            <a:ext cx="6214369" cy="2854171"/>
          </a:xfrm>
        </p:spPr>
        <p:txBody>
          <a:bodyPr rtlCol="0"/>
          <a:lstStyle/>
          <a:p>
            <a:pPr rtl="0"/>
            <a:r>
              <a:rPr lang="uk-UA" sz="3600" dirty="0">
                <a:effectLst/>
                <a:latin typeface="Segoe UI" panose="020B0502040204020203" pitchFamily="34" charset="0"/>
              </a:rPr>
              <a:t>Використовуйте </a:t>
            </a:r>
            <a:r>
              <a:rPr lang="uk-UA" sz="3600" dirty="0">
                <a:latin typeface="Segoe UI" panose="020B0502040204020203" pitchFamily="34" charset="0"/>
              </a:rPr>
              <a:t>всю</a:t>
            </a:r>
            <a:r>
              <a:rPr lang="uk-UA" sz="3600" dirty="0">
                <a:effectLst/>
                <a:latin typeface="Segoe UI" panose="020B0502040204020203" pitchFamily="34" charset="0"/>
              </a:rPr>
              <a:t> палітру кольорів, почуттів,  коли потрібно розповісти веселу </a:t>
            </a:r>
            <a:r>
              <a:rPr lang="uk-UA" sz="3600" dirty="0">
                <a:latin typeface="Segoe UI" panose="020B0502040204020203" pitchFamily="34" charset="0"/>
              </a:rPr>
              <a:t>чи</a:t>
            </a:r>
            <a:r>
              <a:rPr lang="uk-UA" sz="3600" dirty="0">
                <a:effectLst/>
                <a:latin typeface="Segoe UI" panose="020B0502040204020203" pitchFamily="34" charset="0"/>
              </a:rPr>
              <a:t> химерну історію. У цій палітрі додається відчуття доброти, яке притягує до себе.</a:t>
            </a:r>
            <a:endParaRPr lang="uk-UA" sz="3600" dirty="0"/>
          </a:p>
        </p:txBody>
      </p:sp>
      <p:pic>
        <p:nvPicPr>
          <p:cNvPr id="8" name="Місце для зображення 7" descr="Зображення собаки з піднятим лівим вухом і в шарфику">
            <a:extLst>
              <a:ext uri="{FF2B5EF4-FFF2-40B4-BE49-F238E27FC236}">
                <a16:creationId xmlns:a16="http://schemas.microsoft.com/office/drawing/2014/main" id="{285E2395-F258-4D5F-8EC1-2192791DA1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91" r="8809"/>
          <a:stretch/>
        </p:blipFill>
        <p:spPr>
          <a:xfrm>
            <a:off x="7178040" y="457200"/>
            <a:ext cx="4562856" cy="64008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2D41AF-5127-44AF-91DE-472D54A8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63" y="197748"/>
            <a:ext cx="11181033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3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Людина стоїть на скелі та дивиться на океанську хвилю з витягнутими руками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кутник 8" descr="Затемнене накладання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250" y="1405778"/>
            <a:ext cx="5678750" cy="4844101"/>
          </a:xfrm>
        </p:spPr>
        <p:txBody>
          <a:bodyPr rtlCol="0"/>
          <a:lstStyle/>
          <a:p>
            <a:r>
              <a:rPr lang="uk-UA" sz="4000" dirty="0">
                <a:cs typeface="Times New Roman" panose="02020603050405020304" pitchFamily="18" charset="0"/>
              </a:rPr>
              <a:t>Провідною діяльністю в підлітковому віці є спілкування з однолітками.</a:t>
            </a:r>
          </a:p>
          <a:p>
            <a:endParaRPr lang="uk-UA" sz="4000" dirty="0">
              <a:cs typeface="Times New Roman" panose="02020603050405020304" pitchFamily="18" charset="0"/>
            </a:endParaRPr>
          </a:p>
          <a:p>
            <a:r>
              <a:rPr lang="uk-UA" sz="4000" dirty="0">
                <a:cs typeface="Times New Roman" panose="02020603050405020304" pitchFamily="18" charset="0"/>
              </a:rPr>
              <a:t> Спілкуючись, підлітки освоюють норми соціальної поведінки, моралі, встановлюють відносини рівності і поваги один до одного.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174B79-31A0-43ED-BF4A-5957D591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5" y="411677"/>
            <a:ext cx="11174819" cy="3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Людина стоїть на скелі та дивиться на океанську хвилю з витягнутими руками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кутник 8" descr="Затемнене накладання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027" y="1214313"/>
            <a:ext cx="5117888" cy="4680460"/>
          </a:xfrm>
        </p:spPr>
        <p:txBody>
          <a:bodyPr rtlCol="0"/>
          <a:lstStyle/>
          <a:p>
            <a:r>
              <a:rPr lang="uk-UA" sz="3200" dirty="0"/>
              <a:t>У цьому віці складаються дві системи взаємин: одна - з дорослими, інша - з однолітками. Відносини з дорослими поки залишаються нерівноправними. Відносини з однолітками будуються як одно-партнерські і управляються нормами рівноправ'я.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174B79-31A0-43ED-BF4A-5957D591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5" y="411677"/>
            <a:ext cx="11174819" cy="3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1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1278384"/>
            <a:ext cx="10608816" cy="3844032"/>
          </a:xfrm>
        </p:spPr>
        <p:txBody>
          <a:bodyPr rtlCol="0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Підлітки об'єднуються в групи, які стають більш стійкими, в цих групах діють певні правила. Підлітків в таких групах привертає подібність інтересів і проблем, можливість говорити і обговорювати їх і бути зрозумілими.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8A319-3645-4444-B606-D8DDA388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3" y="253014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92" y="1145219"/>
            <a:ext cx="10608816" cy="4882719"/>
          </a:xfrm>
        </p:spPr>
        <p:txBody>
          <a:bodyPr rtlCol="0">
            <a:normAutofit fontScale="9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другій половині підліткового віку спілкування з однолітками перетворюється в самостійний вид діяльності. Підліткові не сидиться вдома, він рветься до товаришів, хоче жити груповим життям. Проблеми, що виникають у взаєминах з однолітками,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переживаються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дуже важко. Для залучення до себе уваги однолітків підліток може піти на все, навіть на порушення соціальних норм або відкритий конфлікт з дорослими.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8A319-3645-4444-B606-D8DDA388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3" y="253014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1278384"/>
            <a:ext cx="10608816" cy="3844032"/>
          </a:xfrm>
        </p:spPr>
        <p:txBody>
          <a:bodyPr rtlCol="0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підлітковій групі часто з'являється виражений лідер і встановлюються відносини лідерства. Підлітки намагаються привернути до себе увагу лідера і дорожать дружбою з ним. Підлітку також цікаві друзі, для яких він може бути лідером або виступати рівноправним партнером.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8A319-3645-4444-B606-D8DDA388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3" y="253014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Людина стоїть на скелі та дивиться на океанську хвилю з витягнутими руками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кутник 8" descr="Затемнене накладання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231" y="1330452"/>
            <a:ext cx="5972452" cy="4197096"/>
          </a:xfrm>
        </p:spPr>
        <p:txBody>
          <a:bodyPr rtlCol="0"/>
          <a:lstStyle/>
          <a:p>
            <a:r>
              <a:rPr lang="uk-UA" sz="3200" dirty="0"/>
              <a:t>До кінця підліткового віку дуже велика потреба в близькому другові. Підліток мріє, щоб в його житті з'явилася людина, яка вміє зберігати таємниці, була чуйною, розуміючою. Оволодіння моральними нормами - це найважливіше особистісне придбання підліткового віку.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174B79-31A0-43ED-BF4A-5957D591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5" y="411677"/>
            <a:ext cx="11174819" cy="3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1278383"/>
            <a:ext cx="10608816" cy="4403325"/>
          </a:xfrm>
        </p:spPr>
        <p:txBody>
          <a:bodyPr rtlCol="0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Навчальна діяльність, хоча і залишається основною за обсягом займаного часу, відступає на другий план. Оцінки перестають бути єдиною цінністю, важливим стає те, яке місце підліток займає в класі. Все найцікавіше, надстрокове, невідкладне відбувається і обговорюється на перервах.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8A319-3645-4444-B606-D8DDA388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3" y="253014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3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0" y="1464815"/>
            <a:ext cx="10608816" cy="3737499"/>
          </a:xfrm>
        </p:spPr>
        <p:txBody>
          <a:bodyPr rtlCol="0">
            <a:normAutofit fontScale="9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Підлітки намагаються зайняти певне місце серед людей, показати свою значимість, дорослість, відчути себе членом суспільства, реалізувати потребу в прийнятті та самостійності,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Тому шукають себе в різноманітних видах діяльності.</a:t>
            </a:r>
            <a:br>
              <a:rPr lang="uk-UA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8A319-3645-4444-B606-D8DDA388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3" y="253014"/>
            <a:ext cx="1117493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677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ЛАНСУЮЧА ДІЯ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7_TF78479028_Win32" id="{45D6AC8F-3EE8-43F2-BFFF-AEF1B1DA4515}" vid="{EAB9EEC4-5F04-43BE-8756-6AE847D38FDD}"/>
    </a:ext>
  </a:extLst>
</a:theme>
</file>

<file path=ppt/theme/theme2.xml><?xml version="1.0" encoding="utf-8"?>
<a:theme xmlns:a="http://schemas.openxmlformats.org/drawingml/2006/main" name="Джерело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7_TF78479028_Win32" id="{45D6AC8F-3EE8-43F2-BFFF-AEF1B1DA4515}" vid="{27E7D76A-7227-4FCC-AD02-EDB940542D40}"/>
    </a:ext>
  </a:extLst>
</a:theme>
</file>

<file path=ppt/theme/theme3.xml><?xml version="1.0" encoding="utf-8"?>
<a:theme xmlns:a="http://schemas.openxmlformats.org/drawingml/2006/main" name="Зірка шоу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7_TF78479028_Win32" id="{45D6AC8F-3EE8-43F2-BFFF-AEF1B1DA4515}" vid="{858C7922-4600-4980-8508-E4265B4348CC}"/>
    </a:ext>
  </a:extLst>
</a:theme>
</file>

<file path=ppt/theme/theme4.xml><?xml version="1.0" encoding="utf-8"?>
<a:theme xmlns:a="http://schemas.openxmlformats.org/drawingml/2006/main" name="Розваги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5077_TF78479028_Win32" id="{45D6AC8F-3EE8-43F2-BFFF-AEF1B1DA4515}" vid="{040FDEE8-1AE1-49CE-8356-C3C6D232B20F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tf78479028_win32</Template>
  <TotalTime>0</TotalTime>
  <Words>529</Words>
  <Application>Microsoft Office PowerPoint</Application>
  <PresentationFormat>Широкоэкранный</PresentationFormat>
  <Paragraphs>33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Courier New</vt:lpstr>
      <vt:lpstr>Segoe UI</vt:lpstr>
      <vt:lpstr>Segoe UI Light</vt:lpstr>
      <vt:lpstr>Times New Roman</vt:lpstr>
      <vt:lpstr>Wingdings</vt:lpstr>
      <vt:lpstr>БАЛАНСУЮЧА ДІЯ</vt:lpstr>
      <vt:lpstr>Джерело</vt:lpstr>
      <vt:lpstr>Зірка шоу</vt:lpstr>
      <vt:lpstr>Розваги</vt:lpstr>
      <vt:lpstr> Спілкування як провідна діяльність учнів підліткового віку та її врахування в організації освітнього процесу</vt:lpstr>
      <vt:lpstr>Презентация PowerPoint</vt:lpstr>
      <vt:lpstr>Презентация PowerPoint</vt:lpstr>
      <vt:lpstr>Підлітки об'єднуються в групи, які стають більш стійкими, в цих групах діють певні правила. Підлітків в таких групах привертає подібність інтересів і проблем, можливість говорити і обговорювати їх і бути зрозумілими.</vt:lpstr>
      <vt:lpstr>У другій половині підліткового віку спілкування з однолітками перетворюється в самостійний вид діяльності. Підліткові не сидиться вдома, він рветься до товаришів, хоче жити груповим життям. Проблеми, що виникають у взаєминах з однолітками, переживаються дуже важко. Для залучення до себе уваги однолітків підліток може піти на все, навіть на порушення соціальних норм або відкритий конфлікт з дорослими.</vt:lpstr>
      <vt:lpstr>У підлітковій групі часто з'являється виражений лідер і встановлюються відносини лідерства. Підлітки намагаються привернути до себе увагу лідера і дорожать дружбою з ним. Підлітку також цікаві друзі, для яких він може бути лідером або виступати рівноправним партнером.</vt:lpstr>
      <vt:lpstr>Презентация PowerPoint</vt:lpstr>
      <vt:lpstr>Навчальна діяльність, хоча і залишається основною за обсягом займаного часу, відступає на другий план. Оцінки перестають бути єдиною цінністю, важливим стає те, яке місце підліток займає в класі. Все найцікавіше, надстрокове, невідкладне відбувається і обговорюється на перервах.</vt:lpstr>
      <vt:lpstr>Підлітки намагаються зайняти певне місце серед людей, показати свою значимість, дорослість, відчути себе членом суспільства, реалізувати потребу в прийнятті та самостійності, Тому шукають себе в різноманітних видах діяльності.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2023-03-14T07:40:15Z</dcterms:created>
  <dcterms:modified xsi:type="dcterms:W3CDTF">2023-03-14T13:40:05Z</dcterms:modified>
</cp:coreProperties>
</file>